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1"/>
  </p:notesMasterIdLst>
  <p:sldIdLst>
    <p:sldId id="293" r:id="rId3"/>
    <p:sldId id="257" r:id="rId4"/>
    <p:sldId id="258" r:id="rId5"/>
    <p:sldId id="279" r:id="rId6"/>
    <p:sldId id="280" r:id="rId7"/>
    <p:sldId id="281" r:id="rId8"/>
    <p:sldId id="272" r:id="rId9"/>
    <p:sldId id="282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93"/>
            <p14:sldId id="257"/>
            <p14:sldId id="258"/>
            <p14:sldId id="279"/>
            <p14:sldId id="280"/>
            <p14:sldId id="281"/>
            <p14:sldId id="272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3"/>
    <a:srgbClr val="C9D522"/>
    <a:srgbClr val="CBE6F9"/>
    <a:srgbClr val="ED6F9C"/>
    <a:srgbClr val="A27DB6"/>
    <a:srgbClr val="5F95CF"/>
    <a:srgbClr val="FCC13F"/>
    <a:srgbClr val="F49C4E"/>
    <a:srgbClr val="37B398"/>
    <a:srgbClr val="EA4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844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18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1-09T18:30:01.768"/>
    </inkml:context>
    <inkml:brush xml:id="br0">
      <inkml:brushProperty name="width" value="0.1" units="cm"/>
      <inkml:brushProperty name="height" value="0.1" units="cm"/>
      <inkml:brushProperty name="color" value="#33CCFF"/>
      <inkml:brushProperty name="ignorePressure" value="1"/>
    </inkml:brush>
  </inkml:definitions>
  <inkml:trace contextRef="#ctx0" brushRef="#br0">1 1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06345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57313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78978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49723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1485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13337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07984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3749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132108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32325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25345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3437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471248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75767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30475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091251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666633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040994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94111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703658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21271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45908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8708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647265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33255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641541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6284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014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63405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98960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44078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31661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249078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45183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586342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51134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93261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360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9098706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30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9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18" Type="http://schemas.openxmlformats.org/officeDocument/2006/relationships/image" Target="../media/image34.svg"/><Relationship Id="rId3" Type="http://schemas.openxmlformats.org/officeDocument/2006/relationships/customXml" Target="../ink/ink1.xml"/><Relationship Id="rId17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2.svg"/><Relationship Id="rId1" Type="http://schemas.openxmlformats.org/officeDocument/2006/relationships/slideLayout" Target="../slideLayouts/slideLayout11.xml"/><Relationship Id="rId15" Type="http://schemas.openxmlformats.org/officeDocument/2006/relationships/image" Target="../media/image31.png"/><Relationship Id="rId14" Type="http://schemas.openxmlformats.org/officeDocument/2006/relationships/image" Target="../media/image19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B1</a:t>
            </a:r>
            <a:br>
              <a:rPr lang="pl-PL" dirty="0"/>
            </a:br>
            <a:r>
              <a:rPr lang="pl-PL" dirty="0" err="1"/>
              <a:t>defining</a:t>
            </a:r>
            <a:r>
              <a:rPr lang="pl-PL" dirty="0"/>
              <a:t> </a:t>
            </a:r>
            <a:r>
              <a:rPr lang="pl-PL" dirty="0" err="1"/>
              <a:t>relative</a:t>
            </a:r>
            <a:br>
              <a:rPr lang="pl-PL" dirty="0"/>
            </a:br>
            <a:r>
              <a:rPr lang="pl-PL" dirty="0" err="1"/>
              <a:t>clauses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4376748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1278793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lnSpc>
                <a:spcPct val="90000"/>
              </a:lnSpc>
              <a:buSzPct val="25000"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can use defining relative clauses to describe a person, place, thing, etc. We do this to make it clear what we are referring to.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7" y="3667597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defining relative clauses.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Relative pronouns and how to use them.</a:t>
            </a: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267C9518-9E40-4CBE-AD05-8DF8F661BB3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915486"/>
            <a:ext cx="8355774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efining relative clauses</a:t>
            </a:r>
          </a:p>
        </p:txBody>
      </p:sp>
      <p:pic>
        <p:nvPicPr>
          <p:cNvPr id="15" name="Picture 8">
            <a:extLst>
              <a:ext uri="{FF2B5EF4-FFF2-40B4-BE49-F238E27FC236}">
                <a16:creationId xmlns:a16="http://schemas.microsoft.com/office/drawing/2014/main" id="{27EB51B3-F09F-470B-9F1A-FDAEF5D800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52" y="1615925"/>
            <a:ext cx="1239894" cy="1239894"/>
          </a:xfrm>
          <a:prstGeom prst="rect">
            <a:avLst/>
          </a:prstGeom>
        </p:spPr>
      </p:pic>
      <p:sp>
        <p:nvSpPr>
          <p:cNvPr id="16" name="Rounded Rectangular Callout 33">
            <a:extLst>
              <a:ext uri="{FF2B5EF4-FFF2-40B4-BE49-F238E27FC236}">
                <a16:creationId xmlns:a16="http://schemas.microsoft.com/office/drawing/2014/main" id="{5E204C93-47DD-40FB-8BEE-324CB22B9B07}"/>
              </a:ext>
            </a:extLst>
          </p:cNvPr>
          <p:cNvSpPr/>
          <p:nvPr/>
        </p:nvSpPr>
        <p:spPr>
          <a:xfrm>
            <a:off x="1997613" y="1541435"/>
            <a:ext cx="2926080" cy="1239895"/>
          </a:xfrm>
          <a:prstGeom prst="wedgeRoundRectCallout">
            <a:avLst>
              <a:gd name="adj1" fmla="val -56224"/>
              <a:gd name="adj2" fmla="val -20889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bought the cheapest t-shirt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 was red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pic>
        <p:nvPicPr>
          <p:cNvPr id="17" name="Picture 22">
            <a:extLst>
              <a:ext uri="{FF2B5EF4-FFF2-40B4-BE49-F238E27FC236}">
                <a16:creationId xmlns:a16="http://schemas.microsoft.com/office/drawing/2014/main" id="{90C99CAB-1105-4A4F-B79D-32D1FFA596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60" y="4582249"/>
            <a:ext cx="1239894" cy="1239894"/>
          </a:xfrm>
          <a:prstGeom prst="rect">
            <a:avLst/>
          </a:prstGeom>
        </p:spPr>
      </p:pic>
      <p:sp>
        <p:nvSpPr>
          <p:cNvPr id="19" name="Rounded Rectangular Callout 24">
            <a:extLst>
              <a:ext uri="{FF2B5EF4-FFF2-40B4-BE49-F238E27FC236}">
                <a16:creationId xmlns:a16="http://schemas.microsoft.com/office/drawing/2014/main" id="{78744C84-3E3F-4A64-B961-5E90D4647999}"/>
              </a:ext>
            </a:extLst>
          </p:cNvPr>
          <p:cNvSpPr/>
          <p:nvPr/>
        </p:nvSpPr>
        <p:spPr>
          <a:xfrm>
            <a:off x="275336" y="2997476"/>
            <a:ext cx="2648533" cy="1049244"/>
          </a:xfrm>
          <a:prstGeom prst="wedgeRoundRectCallout">
            <a:avLst>
              <a:gd name="adj1" fmla="val -27723"/>
              <a:gd name="adj2" fmla="val 7409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the sentence above, 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 was red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a defining relative clause.</a:t>
            </a:r>
          </a:p>
        </p:txBody>
      </p:sp>
      <p:sp>
        <p:nvSpPr>
          <p:cNvPr id="21" name="Rounded Rectangular Callout 24">
            <a:extLst>
              <a:ext uri="{FF2B5EF4-FFF2-40B4-BE49-F238E27FC236}">
                <a16:creationId xmlns:a16="http://schemas.microsoft.com/office/drawing/2014/main" id="{91083101-3ACE-41DE-BF25-33EF104649B1}"/>
              </a:ext>
            </a:extLst>
          </p:cNvPr>
          <p:cNvSpPr/>
          <p:nvPr/>
        </p:nvSpPr>
        <p:spPr>
          <a:xfrm>
            <a:off x="2264899" y="4162614"/>
            <a:ext cx="1772529" cy="1049244"/>
          </a:xfrm>
          <a:prstGeom prst="wedgeRoundRectCallout">
            <a:avLst>
              <a:gd name="adj1" fmla="val -56936"/>
              <a:gd name="adj2" fmla="val 2582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Did the girl buy the cheapest </a:t>
            </a:r>
          </a:p>
          <a:p>
            <a:pPr lvl="0" algn="ctr">
              <a:buSzPct val="25000"/>
            </a:pP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t-shirt?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3" name="Shape 87">
            <a:extLst>
              <a:ext uri="{FF2B5EF4-FFF2-40B4-BE49-F238E27FC236}">
                <a16:creationId xmlns:a16="http://schemas.microsoft.com/office/drawing/2014/main" id="{05980D6D-8EF8-4574-8EEA-D6EF3249D17C}"/>
              </a:ext>
            </a:extLst>
          </p:cNvPr>
          <p:cNvSpPr/>
          <p:nvPr/>
        </p:nvSpPr>
        <p:spPr>
          <a:xfrm>
            <a:off x="3416104" y="3404259"/>
            <a:ext cx="1081151" cy="684619"/>
          </a:xfrm>
          <a:prstGeom prst="cloudCallout">
            <a:avLst>
              <a:gd name="adj1" fmla="val -55219"/>
              <a:gd name="adj2" fmla="val 41326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MX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No.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" name="Rounded Rectangular Callout 24">
            <a:extLst>
              <a:ext uri="{FF2B5EF4-FFF2-40B4-BE49-F238E27FC236}">
                <a16:creationId xmlns:a16="http://schemas.microsoft.com/office/drawing/2014/main" id="{84274BB3-F46C-4FA6-91B8-D016FBFA317D}"/>
              </a:ext>
            </a:extLst>
          </p:cNvPr>
          <p:cNvSpPr/>
          <p:nvPr/>
        </p:nvSpPr>
        <p:spPr>
          <a:xfrm>
            <a:off x="3520731" y="5297521"/>
            <a:ext cx="1772529" cy="1049244"/>
          </a:xfrm>
          <a:prstGeom prst="wedgeRoundRectCallout">
            <a:avLst>
              <a:gd name="adj1" fmla="val -68841"/>
              <a:gd name="adj2" fmla="val -1305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How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do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you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know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6" name="Shape 87">
            <a:extLst>
              <a:ext uri="{FF2B5EF4-FFF2-40B4-BE49-F238E27FC236}">
                <a16:creationId xmlns:a16="http://schemas.microsoft.com/office/drawing/2014/main" id="{5FB79304-7177-46D9-8F71-146EBC68E9FB}"/>
              </a:ext>
            </a:extLst>
          </p:cNvPr>
          <p:cNvSpPr/>
          <p:nvPr/>
        </p:nvSpPr>
        <p:spPr>
          <a:xfrm>
            <a:off x="4641970" y="4099788"/>
            <a:ext cx="1772529" cy="992476"/>
          </a:xfrm>
          <a:prstGeom prst="cloudCallout">
            <a:avLst>
              <a:gd name="adj1" fmla="val -47282"/>
              <a:gd name="adj2" fmla="val 64776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MX" sz="1600" i="1" dirty="0" err="1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Because</a:t>
            </a:r>
            <a:r>
              <a:rPr lang="es-MX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i="1" dirty="0" err="1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it</a:t>
            </a:r>
            <a:r>
              <a:rPr lang="es-MX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i="1" dirty="0" err="1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lang="es-MX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i="1" dirty="0" err="1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purple</a:t>
            </a:r>
            <a:r>
              <a:rPr lang="es-MX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s-MX" sz="1600" i="1" dirty="0" err="1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not</a:t>
            </a:r>
            <a:r>
              <a:rPr lang="es-MX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 red.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Rounded Rectangular Callout 24">
            <a:extLst>
              <a:ext uri="{FF2B5EF4-FFF2-40B4-BE49-F238E27FC236}">
                <a16:creationId xmlns:a16="http://schemas.microsoft.com/office/drawing/2014/main" id="{FFB82B31-897B-4C90-9F4D-AE99B30B9542}"/>
              </a:ext>
            </a:extLst>
          </p:cNvPr>
          <p:cNvSpPr/>
          <p:nvPr/>
        </p:nvSpPr>
        <p:spPr>
          <a:xfrm>
            <a:off x="6775865" y="3976079"/>
            <a:ext cx="2553137" cy="1339106"/>
          </a:xfrm>
          <a:prstGeom prst="wedgeRoundRectCallout">
            <a:avLst>
              <a:gd name="adj1" fmla="val -73603"/>
              <a:gd name="adj2" fmla="val 3387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So,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is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relative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clause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b="1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which</a:t>
            </a:r>
            <a:r>
              <a:rPr lang="es-MX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b="1" i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was</a:t>
            </a:r>
            <a:r>
              <a:rPr lang="es-MX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red 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necessary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to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understand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which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t-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shirt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girl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bought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8" name="Shape 87">
            <a:extLst>
              <a:ext uri="{FF2B5EF4-FFF2-40B4-BE49-F238E27FC236}">
                <a16:creationId xmlns:a16="http://schemas.microsoft.com/office/drawing/2014/main" id="{02C98F7D-3FA9-4DE8-A0A3-A083646EFC85}"/>
              </a:ext>
            </a:extLst>
          </p:cNvPr>
          <p:cNvSpPr/>
          <p:nvPr/>
        </p:nvSpPr>
        <p:spPr>
          <a:xfrm>
            <a:off x="8461962" y="5171879"/>
            <a:ext cx="3802519" cy="1686121"/>
          </a:xfrm>
          <a:prstGeom prst="cloudCallout">
            <a:avLst>
              <a:gd name="adj1" fmla="val -23821"/>
              <a:gd name="adj2" fmla="val -56954"/>
            </a:avLst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MX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Yes because she didn’t buy the cheapest t-shirt (the purple one). </a:t>
            </a:r>
            <a:r>
              <a:rPr lang="es-MX" sz="1600" i="1" dirty="0" err="1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She</a:t>
            </a:r>
            <a:r>
              <a:rPr lang="es-MX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i="1" dirty="0" err="1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bought</a:t>
            </a:r>
            <a:r>
              <a:rPr lang="es-MX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i="1" dirty="0" err="1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i="1" dirty="0" err="1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cheapest</a:t>
            </a:r>
            <a:r>
              <a:rPr lang="es-MX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i="1" dirty="0" err="1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of</a:t>
            </a:r>
            <a:r>
              <a:rPr lang="es-MX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i="1" dirty="0" err="1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i="1" dirty="0" err="1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two</a:t>
            </a:r>
            <a:r>
              <a:rPr lang="es-MX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i="1" u="sng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red</a:t>
            </a:r>
            <a:r>
              <a:rPr lang="es-MX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 t-</a:t>
            </a:r>
            <a:r>
              <a:rPr lang="es-MX" sz="1600" i="1" dirty="0" err="1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shirts</a:t>
            </a:r>
            <a:r>
              <a:rPr lang="es-MX" sz="1600" i="1" dirty="0">
                <a:solidFill>
                  <a:srgbClr val="C9D522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160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A844D10-6988-4654-83D9-8A08B694CA2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6816" y="1398936"/>
            <a:ext cx="1280749" cy="126163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5340740-9426-498B-B234-993D9D5016E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2078" y="1398223"/>
            <a:ext cx="1281473" cy="126234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F4AEDD1-7A2A-40F7-88AD-4C7AF53D7EF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4519" y="1398936"/>
            <a:ext cx="909626" cy="122219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91B89BF-B99E-4FB0-8D78-85D1AA80562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65659">
            <a:off x="6351204" y="2500693"/>
            <a:ext cx="1409813" cy="843308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1F0E0EF9-AECE-446C-8CB7-4C600D868908}"/>
              </a:ext>
            </a:extLst>
          </p:cNvPr>
          <p:cNvSpPr/>
          <p:nvPr/>
        </p:nvSpPr>
        <p:spPr>
          <a:xfrm rot="20050050" flipH="1">
            <a:off x="6502400" y="2664955"/>
            <a:ext cx="618982" cy="343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>
                <a:solidFill>
                  <a:schemeClr val="tx1"/>
                </a:solidFill>
                <a:latin typeface="Playfair Display" pitchFamily="2" charset="77"/>
                <a:ea typeface="Open Sans"/>
                <a:cs typeface="Open Sans"/>
                <a:sym typeface="Open Sans"/>
              </a:rPr>
              <a:t>£10</a:t>
            </a:r>
            <a:endParaRPr lang="en-US" sz="2000" b="1" i="1" dirty="0">
              <a:solidFill>
                <a:schemeClr val="tx1"/>
              </a:solidFill>
              <a:latin typeface="Playfair Display" pitchFamily="2" charset="77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FD61EB1C-4ACF-48D6-9044-4315F1A64AE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46877">
            <a:off x="8021511" y="2626154"/>
            <a:ext cx="1295227" cy="890567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978E673F-BD6B-4921-923B-91E725B0FC22}"/>
              </a:ext>
            </a:extLst>
          </p:cNvPr>
          <p:cNvSpPr/>
          <p:nvPr/>
        </p:nvSpPr>
        <p:spPr>
          <a:xfrm rot="19355007">
            <a:off x="8160331" y="2868394"/>
            <a:ext cx="7308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>
                <a:solidFill>
                  <a:schemeClr val="tx1"/>
                </a:solidFill>
                <a:latin typeface="Playfair Display" pitchFamily="2" charset="77"/>
                <a:ea typeface="Open Sans"/>
                <a:cs typeface="Open Sans"/>
                <a:sym typeface="Open Sans"/>
              </a:rPr>
              <a:t>£20</a:t>
            </a:r>
            <a:endParaRPr lang="en-US" sz="2000" b="1" i="1" dirty="0">
              <a:solidFill>
                <a:schemeClr val="tx1"/>
              </a:solidFill>
              <a:latin typeface="Playfair Display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BF5089D0-2FA4-46B6-9DFE-92D3CF936F1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74437">
            <a:off x="9827313" y="2700013"/>
            <a:ext cx="1071819" cy="781533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A7378655-A4FE-439F-A59C-186836B4D6EC}"/>
              </a:ext>
            </a:extLst>
          </p:cNvPr>
          <p:cNvSpPr/>
          <p:nvPr/>
        </p:nvSpPr>
        <p:spPr>
          <a:xfrm rot="20105915" flipH="1">
            <a:off x="9915256" y="2808778"/>
            <a:ext cx="6614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>
                <a:solidFill>
                  <a:schemeClr val="tx1"/>
                </a:solidFill>
                <a:latin typeface="Playfair Display" pitchFamily="2" charset="77"/>
                <a:ea typeface="Open Sans"/>
                <a:cs typeface="Open Sans"/>
                <a:sym typeface="Open Sans"/>
              </a:rPr>
              <a:t>£30</a:t>
            </a:r>
            <a:endParaRPr lang="en-US" sz="2000" b="1" i="1" dirty="0">
              <a:solidFill>
                <a:schemeClr val="tx1"/>
              </a:solidFill>
              <a:latin typeface="Playfair Display" pitchFamily="2" charset="77"/>
            </a:endParaRPr>
          </a:p>
        </p:txBody>
      </p:sp>
      <p:sp>
        <p:nvSpPr>
          <p:cNvPr id="30" name="Google Shape;65;p15">
            <a:extLst>
              <a:ext uri="{FF2B5EF4-FFF2-40B4-BE49-F238E27FC236}">
                <a16:creationId xmlns:a16="http://schemas.microsoft.com/office/drawing/2014/main" id="{0B6A63A2-C43C-4B3C-8A85-2EFF723D457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 animBg="1"/>
      <p:bldP spid="21" grpId="1" animBg="1"/>
      <p:bldP spid="23" grpId="1" animBg="1"/>
      <p:bldP spid="25" grpId="1" animBg="1"/>
      <p:bldP spid="26" grpId="1" animBg="1"/>
      <p:bldP spid="27" grpId="1" animBg="1"/>
      <p:bldP spid="2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</a:p>
        </p:txBody>
      </p:sp>
      <p:sp>
        <p:nvSpPr>
          <p:cNvPr id="16" name="Rounded Rectangular Callout 33">
            <a:extLst>
              <a:ext uri="{FF2B5EF4-FFF2-40B4-BE49-F238E27FC236}">
                <a16:creationId xmlns:a16="http://schemas.microsoft.com/office/drawing/2014/main" id="{5E204C93-47DD-40FB-8BEE-324CB22B9B07}"/>
              </a:ext>
            </a:extLst>
          </p:cNvPr>
          <p:cNvSpPr/>
          <p:nvPr/>
        </p:nvSpPr>
        <p:spPr>
          <a:xfrm>
            <a:off x="6177727" y="2116308"/>
            <a:ext cx="4860803" cy="1531601"/>
          </a:xfrm>
          <a:prstGeom prst="wedgeRoundRectCallout">
            <a:avLst>
              <a:gd name="adj1" fmla="val -56224"/>
              <a:gd name="adj2" fmla="val -20889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bought the cheapest t-shirt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 was red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840506F4-2F56-4FEA-80B9-576422841DC8}"/>
              </a:ext>
            </a:extLst>
          </p:cNvPr>
          <p:cNvSpPr/>
          <p:nvPr/>
        </p:nvSpPr>
        <p:spPr>
          <a:xfrm>
            <a:off x="506936" y="1020015"/>
            <a:ext cx="1094416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buClr>
                <a:srgbClr val="9E3611"/>
              </a:buClr>
              <a:buSzPct val="25000"/>
            </a:pPr>
            <a:r>
              <a:rPr lang="en-US" sz="2500" b="1" u="sng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Defining relative clauses</a:t>
            </a:r>
            <a:r>
              <a:rPr lang="en-US" sz="25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5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give</a:t>
            </a:r>
            <a:r>
              <a:rPr lang="en-US" sz="25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5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information which is necessary to tell us which object, person, place, etc. we are talking about.</a:t>
            </a:r>
            <a:endParaRPr lang="en-US" sz="2500" b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" name="Rounded Rectangular Callout 27">
            <a:extLst>
              <a:ext uri="{FF2B5EF4-FFF2-40B4-BE49-F238E27FC236}">
                <a16:creationId xmlns:a16="http://schemas.microsoft.com/office/drawing/2014/main" id="{C849A70B-9884-436B-A92C-6A4D07C39A97}"/>
              </a:ext>
            </a:extLst>
          </p:cNvPr>
          <p:cNvSpPr/>
          <p:nvPr/>
        </p:nvSpPr>
        <p:spPr>
          <a:xfrm>
            <a:off x="5849336" y="3916328"/>
            <a:ext cx="5042884" cy="1218133"/>
          </a:xfrm>
          <a:prstGeom prst="wedgeRoundRectCallout">
            <a:avLst>
              <a:gd name="adj1" fmla="val -42122"/>
              <a:gd name="adj2" fmla="val 57534"/>
              <a:gd name="adj3" fmla="val 16667"/>
            </a:avLst>
          </a:prstGeom>
          <a:solidFill>
            <a:srgbClr val="C9D522"/>
          </a:solidFill>
          <a:ln>
            <a:solidFill>
              <a:srgbClr val="C9D5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Here, the relative clause,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which was red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necessary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 She didn’t buy the cheapest t-shirt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(the purple one).</a:t>
            </a:r>
          </a:p>
        </p:txBody>
      </p:sp>
      <p:sp>
        <p:nvSpPr>
          <p:cNvPr id="20" name="Arc 77">
            <a:extLst>
              <a:ext uri="{FF2B5EF4-FFF2-40B4-BE49-F238E27FC236}">
                <a16:creationId xmlns:a16="http://schemas.microsoft.com/office/drawing/2014/main" id="{06D8BDD4-2CEC-4523-8D31-CAA035CE5506}"/>
              </a:ext>
            </a:extLst>
          </p:cNvPr>
          <p:cNvSpPr/>
          <p:nvPr/>
        </p:nvSpPr>
        <p:spPr>
          <a:xfrm rot="7573747" flipH="1" flipV="1">
            <a:off x="4005374" y="1830009"/>
            <a:ext cx="2401918" cy="3200376"/>
          </a:xfrm>
          <a:prstGeom prst="arc">
            <a:avLst>
              <a:gd name="adj1" fmla="val 6897341"/>
              <a:gd name="adj2" fmla="val 1395087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pic>
        <p:nvPicPr>
          <p:cNvPr id="22" name="Picture 22">
            <a:extLst>
              <a:ext uri="{FF2B5EF4-FFF2-40B4-BE49-F238E27FC236}">
                <a16:creationId xmlns:a16="http://schemas.microsoft.com/office/drawing/2014/main" id="{CB5D6BE9-1C45-4403-9171-5AE961AE6C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74" y="4930845"/>
            <a:ext cx="1239894" cy="1239894"/>
          </a:xfrm>
          <a:prstGeom prst="rect">
            <a:avLst/>
          </a:prstGeom>
        </p:spPr>
      </p:pic>
      <p:sp>
        <p:nvSpPr>
          <p:cNvPr id="24" name="Rounded Rectangular Callout 24">
            <a:extLst>
              <a:ext uri="{FF2B5EF4-FFF2-40B4-BE49-F238E27FC236}">
                <a16:creationId xmlns:a16="http://schemas.microsoft.com/office/drawing/2014/main" id="{F99CB0C1-D777-47AE-8B5C-5A472A43F5B9}"/>
              </a:ext>
            </a:extLst>
          </p:cNvPr>
          <p:cNvSpPr/>
          <p:nvPr/>
        </p:nvSpPr>
        <p:spPr>
          <a:xfrm>
            <a:off x="1949535" y="4476173"/>
            <a:ext cx="1933456" cy="1049244"/>
          </a:xfrm>
          <a:prstGeom prst="wedgeRoundRectCallout">
            <a:avLst>
              <a:gd name="adj1" fmla="val -60905"/>
              <a:gd name="adj2" fmla="val 3387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This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is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cheapest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t-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shirt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9" name="Arc 77">
            <a:extLst>
              <a:ext uri="{FF2B5EF4-FFF2-40B4-BE49-F238E27FC236}">
                <a16:creationId xmlns:a16="http://schemas.microsoft.com/office/drawing/2014/main" id="{2B5EA44A-3960-423D-85C9-DE4043084123}"/>
              </a:ext>
            </a:extLst>
          </p:cNvPr>
          <p:cNvSpPr/>
          <p:nvPr/>
        </p:nvSpPr>
        <p:spPr>
          <a:xfrm rot="7126189" flipH="1" flipV="1">
            <a:off x="4342648" y="1582068"/>
            <a:ext cx="2713861" cy="5291569"/>
          </a:xfrm>
          <a:prstGeom prst="arc">
            <a:avLst>
              <a:gd name="adj1" fmla="val 10618479"/>
              <a:gd name="adj2" fmla="val 1551693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0" name="Rounded Rectangular Callout 24">
            <a:extLst>
              <a:ext uri="{FF2B5EF4-FFF2-40B4-BE49-F238E27FC236}">
                <a16:creationId xmlns:a16="http://schemas.microsoft.com/office/drawing/2014/main" id="{015A0D64-333A-4E53-8195-569D0DD2902F}"/>
              </a:ext>
            </a:extLst>
          </p:cNvPr>
          <p:cNvSpPr/>
          <p:nvPr/>
        </p:nvSpPr>
        <p:spPr>
          <a:xfrm>
            <a:off x="3964045" y="5254545"/>
            <a:ext cx="1772529" cy="1049244"/>
          </a:xfrm>
          <a:prstGeom prst="wedgeRoundRectCallout">
            <a:avLst>
              <a:gd name="adj1" fmla="val -65667"/>
              <a:gd name="adj2" fmla="val 1242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This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is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cheapest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t-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shirt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b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which</a:t>
            </a:r>
            <a:r>
              <a:rPr lang="es-MX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b="1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is</a:t>
            </a:r>
            <a:r>
              <a:rPr lang="es-MX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red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1" name="Arc 77">
            <a:extLst>
              <a:ext uri="{FF2B5EF4-FFF2-40B4-BE49-F238E27FC236}">
                <a16:creationId xmlns:a16="http://schemas.microsoft.com/office/drawing/2014/main" id="{16ACAA82-F1A0-495B-9897-DED49C87D11D}"/>
              </a:ext>
            </a:extLst>
          </p:cNvPr>
          <p:cNvSpPr/>
          <p:nvPr/>
        </p:nvSpPr>
        <p:spPr>
          <a:xfrm rot="7573747" flipH="1" flipV="1">
            <a:off x="2172948" y="2008533"/>
            <a:ext cx="2622910" cy="3728446"/>
          </a:xfrm>
          <a:prstGeom prst="arc">
            <a:avLst>
              <a:gd name="adj1" fmla="val 11622204"/>
              <a:gd name="adj2" fmla="val 1459234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2" name="Rounded Rectangular Callout 24">
            <a:extLst>
              <a:ext uri="{FF2B5EF4-FFF2-40B4-BE49-F238E27FC236}">
                <a16:creationId xmlns:a16="http://schemas.microsoft.com/office/drawing/2014/main" id="{C5A5F4A4-8078-41A8-8AA6-673805FA1008}"/>
              </a:ext>
            </a:extLst>
          </p:cNvPr>
          <p:cNvSpPr/>
          <p:nvPr/>
        </p:nvSpPr>
        <p:spPr>
          <a:xfrm>
            <a:off x="6171080" y="5384812"/>
            <a:ext cx="2420027" cy="1068191"/>
          </a:xfrm>
          <a:prstGeom prst="wedgeRoundRectCallout">
            <a:avLst>
              <a:gd name="adj1" fmla="val -60905"/>
              <a:gd name="adj2" fmla="val -2243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Defining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relative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clauses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have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no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comma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before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them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3" name="Pentagon 2">
            <a:extLst>
              <a:ext uri="{FF2B5EF4-FFF2-40B4-BE49-F238E27FC236}">
                <a16:creationId xmlns:a16="http://schemas.microsoft.com/office/drawing/2014/main" id="{40C71CEB-FE60-4981-859D-803697AD97AA}"/>
              </a:ext>
            </a:extLst>
          </p:cNvPr>
          <p:cNvSpPr/>
          <p:nvPr/>
        </p:nvSpPr>
        <p:spPr>
          <a:xfrm>
            <a:off x="9062630" y="5335619"/>
            <a:ext cx="2388472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Relative pronouns…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22FA2DE-004F-4827-B42A-D0085E7B5E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8157" y="2141049"/>
            <a:ext cx="1280749" cy="126163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B73B80F-C3FE-49C0-9011-5DD259060F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3419" y="2140336"/>
            <a:ext cx="1281473" cy="126234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6D27589-6A38-4F79-B967-FCDF92C98E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860" y="2141049"/>
            <a:ext cx="909626" cy="12221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19AC69A-EEAA-4C07-A373-7AD2F4C19ED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65659">
            <a:off x="442545" y="3242806"/>
            <a:ext cx="1409813" cy="84330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FEDB768C-536C-4A13-915A-BF354C777A0A}"/>
              </a:ext>
            </a:extLst>
          </p:cNvPr>
          <p:cNvSpPr/>
          <p:nvPr/>
        </p:nvSpPr>
        <p:spPr>
          <a:xfrm rot="20050050" flipH="1">
            <a:off x="593741" y="3407068"/>
            <a:ext cx="618982" cy="343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>
                <a:solidFill>
                  <a:schemeClr val="tx1"/>
                </a:solidFill>
                <a:latin typeface="Playfair Display" pitchFamily="2" charset="77"/>
                <a:ea typeface="Open Sans"/>
                <a:cs typeface="Open Sans"/>
                <a:sym typeface="Open Sans"/>
              </a:rPr>
              <a:t>£10</a:t>
            </a:r>
            <a:endParaRPr lang="en-US" sz="2000" b="1" i="1" dirty="0">
              <a:solidFill>
                <a:schemeClr val="tx1"/>
              </a:solidFill>
              <a:latin typeface="Playfair Display" pitchFamily="2" charset="77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D382B47-4D3C-4C26-9915-D0ADC24829C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46877">
            <a:off x="2112852" y="3368267"/>
            <a:ext cx="1295227" cy="890567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22BC3FD9-29E6-466C-BAAA-E988366F26B1}"/>
              </a:ext>
            </a:extLst>
          </p:cNvPr>
          <p:cNvSpPr/>
          <p:nvPr/>
        </p:nvSpPr>
        <p:spPr>
          <a:xfrm rot="19355007">
            <a:off x="2251672" y="3610507"/>
            <a:ext cx="7308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>
                <a:solidFill>
                  <a:schemeClr val="tx1"/>
                </a:solidFill>
                <a:latin typeface="Playfair Display" pitchFamily="2" charset="77"/>
                <a:ea typeface="Open Sans"/>
                <a:cs typeface="Open Sans"/>
                <a:sym typeface="Open Sans"/>
              </a:rPr>
              <a:t>£20</a:t>
            </a:r>
            <a:endParaRPr lang="en-US" sz="2000" b="1" i="1" dirty="0">
              <a:solidFill>
                <a:schemeClr val="tx1"/>
              </a:solidFill>
              <a:latin typeface="Playfair Display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B68F9868-FEEB-4F97-B7C9-3822149C000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74437">
            <a:off x="3918654" y="3442126"/>
            <a:ext cx="1071819" cy="781533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100A90F6-15F2-497A-9D62-43F9328CF4BF}"/>
              </a:ext>
            </a:extLst>
          </p:cNvPr>
          <p:cNvSpPr/>
          <p:nvPr/>
        </p:nvSpPr>
        <p:spPr>
          <a:xfrm rot="20105915" flipH="1">
            <a:off x="4006597" y="3550891"/>
            <a:ext cx="6614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>
                <a:solidFill>
                  <a:schemeClr val="tx1"/>
                </a:solidFill>
                <a:latin typeface="Playfair Display" pitchFamily="2" charset="77"/>
                <a:ea typeface="Open Sans"/>
                <a:cs typeface="Open Sans"/>
                <a:sym typeface="Open Sans"/>
              </a:rPr>
              <a:t>£30</a:t>
            </a:r>
            <a:endParaRPr lang="en-US" sz="2000" b="1" i="1" dirty="0">
              <a:solidFill>
                <a:schemeClr val="tx1"/>
              </a:solidFill>
              <a:latin typeface="Playfair Display" pitchFamily="2" charset="77"/>
            </a:endParaRPr>
          </a:p>
        </p:txBody>
      </p:sp>
      <p:sp>
        <p:nvSpPr>
          <p:cNvPr id="36" name="Google Shape;65;p15">
            <a:extLst>
              <a:ext uri="{FF2B5EF4-FFF2-40B4-BE49-F238E27FC236}">
                <a16:creationId xmlns:a16="http://schemas.microsoft.com/office/drawing/2014/main" id="{7451BE39-30CD-40EE-BBFD-2FBD1B91A6A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28383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4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3115"/>
            <a:ext cx="1107083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What about relative pronouns?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964660"/>
            <a:ext cx="10634741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Relative pronouns connect the relative clause to the rest of the sentence. We use different relative pronouns depending what we are describing.</a:t>
            </a:r>
            <a:endParaRPr lang="en-US"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" name="Rounded Rectangular Callout 27">
            <a:extLst>
              <a:ext uri="{FF2B5EF4-FFF2-40B4-BE49-F238E27FC236}">
                <a16:creationId xmlns:a16="http://schemas.microsoft.com/office/drawing/2014/main" id="{C58EE3E2-E77E-4AF3-B4CA-894796B888CB}"/>
              </a:ext>
            </a:extLst>
          </p:cNvPr>
          <p:cNvSpPr/>
          <p:nvPr/>
        </p:nvSpPr>
        <p:spPr>
          <a:xfrm>
            <a:off x="2073971" y="1867656"/>
            <a:ext cx="2723808" cy="1140082"/>
          </a:xfrm>
          <a:prstGeom prst="wedgeRoundRectCallout">
            <a:avLst>
              <a:gd name="adj1" fmla="val -63365"/>
              <a:gd name="adj2" fmla="val 18791"/>
              <a:gd name="adj3" fmla="val 16667"/>
            </a:avLst>
          </a:prstGeom>
          <a:solidFill>
            <a:srgbClr val="C9D522"/>
          </a:solidFill>
          <a:ln>
            <a:solidFill>
              <a:srgbClr val="C9D5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examples and complete the table with one of the relative pronouns in bold.</a:t>
            </a:r>
          </a:p>
        </p:txBody>
      </p:sp>
      <p:graphicFrame>
        <p:nvGraphicFramePr>
          <p:cNvPr id="14" name="Table 50">
            <a:extLst>
              <a:ext uri="{FF2B5EF4-FFF2-40B4-BE49-F238E27FC236}">
                <a16:creationId xmlns:a16="http://schemas.microsoft.com/office/drawing/2014/main" id="{6C5DFC15-26E2-4B80-ACD5-8B334C1125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871295"/>
              </p:ext>
            </p:extLst>
          </p:nvPr>
        </p:nvGraphicFramePr>
        <p:xfrm>
          <a:off x="5202185" y="1867656"/>
          <a:ext cx="6397570" cy="175877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198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8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969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people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69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things/animals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306409"/>
                  </a:ext>
                </a:extLst>
              </a:tr>
              <a:tr h="43969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places</a:t>
                      </a:r>
                    </a:p>
                  </a:txBody>
                  <a:tcPr anchor="ctr"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2687214"/>
                  </a:ext>
                </a:extLst>
              </a:tr>
              <a:tr h="43969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possession</a:t>
                      </a:r>
                    </a:p>
                  </a:txBody>
                  <a:tcPr anchor="ctr"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094483"/>
                  </a:ext>
                </a:extLst>
              </a:tr>
            </a:tbl>
          </a:graphicData>
        </a:graphic>
      </p:graphicFrame>
      <p:pic>
        <p:nvPicPr>
          <p:cNvPr id="15" name="Picture 3">
            <a:extLst>
              <a:ext uri="{FF2B5EF4-FFF2-40B4-BE49-F238E27FC236}">
                <a16:creationId xmlns:a16="http://schemas.microsoft.com/office/drawing/2014/main" id="{A7A86B99-50C7-410A-85DF-3B86B92173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8471" y="5208744"/>
            <a:ext cx="1004825" cy="1004825"/>
          </a:xfrm>
          <a:prstGeom prst="rect">
            <a:avLst/>
          </a:prstGeom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95A6AABF-594D-4D90-9590-37E9F89B08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36" y="5208745"/>
            <a:ext cx="990756" cy="990756"/>
          </a:xfrm>
          <a:prstGeom prst="rect">
            <a:avLst/>
          </a:prstGeom>
        </p:spPr>
      </p:pic>
      <p:pic>
        <p:nvPicPr>
          <p:cNvPr id="18" name="Picture 6">
            <a:extLst>
              <a:ext uri="{FF2B5EF4-FFF2-40B4-BE49-F238E27FC236}">
                <a16:creationId xmlns:a16="http://schemas.microsoft.com/office/drawing/2014/main" id="{E92C2963-7E92-4A0A-B5BA-56D92B85E6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836" y="5208745"/>
            <a:ext cx="1004825" cy="1004825"/>
          </a:xfrm>
          <a:prstGeom prst="rect">
            <a:avLst/>
          </a:prstGeom>
        </p:spPr>
      </p:pic>
      <p:pic>
        <p:nvPicPr>
          <p:cNvPr id="19" name="Picture 7">
            <a:extLst>
              <a:ext uri="{FF2B5EF4-FFF2-40B4-BE49-F238E27FC236}">
                <a16:creationId xmlns:a16="http://schemas.microsoft.com/office/drawing/2014/main" id="{AF06B233-0BA5-4F3E-AF89-A8558AA95E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875" y="5208745"/>
            <a:ext cx="1004825" cy="1004825"/>
          </a:xfrm>
          <a:prstGeom prst="rect">
            <a:avLst/>
          </a:prstGeom>
        </p:spPr>
      </p:pic>
      <p:sp>
        <p:nvSpPr>
          <p:cNvPr id="21" name="Rounded Rectangular Callout 28">
            <a:extLst>
              <a:ext uri="{FF2B5EF4-FFF2-40B4-BE49-F238E27FC236}">
                <a16:creationId xmlns:a16="http://schemas.microsoft.com/office/drawing/2014/main" id="{893CED8E-0015-420E-BF68-DD5C017108C2}"/>
              </a:ext>
            </a:extLst>
          </p:cNvPr>
          <p:cNvSpPr/>
          <p:nvPr/>
        </p:nvSpPr>
        <p:spPr>
          <a:xfrm>
            <a:off x="8060269" y="4008920"/>
            <a:ext cx="1672895" cy="1244926"/>
          </a:xfrm>
          <a:prstGeom prst="wedgeRoundRectCallout">
            <a:avLst>
              <a:gd name="adj1" fmla="val 56701"/>
              <a:gd name="adj2" fmla="val 38062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read a wonderful book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was set in New York.</a:t>
            </a:r>
          </a:p>
        </p:txBody>
      </p:sp>
      <p:sp>
        <p:nvSpPr>
          <p:cNvPr id="26" name="Rounded Rectangular Callout 30">
            <a:extLst>
              <a:ext uri="{FF2B5EF4-FFF2-40B4-BE49-F238E27FC236}">
                <a16:creationId xmlns:a16="http://schemas.microsoft.com/office/drawing/2014/main" id="{6ED93D4A-C01B-4888-8661-E2E37BC5A5C7}"/>
              </a:ext>
            </a:extLst>
          </p:cNvPr>
          <p:cNvSpPr/>
          <p:nvPr/>
        </p:nvSpPr>
        <p:spPr>
          <a:xfrm>
            <a:off x="2886516" y="3562182"/>
            <a:ext cx="2315668" cy="1384296"/>
          </a:xfrm>
          <a:prstGeom prst="wedgeRoundRectCallout">
            <a:avLst>
              <a:gd name="adj1" fmla="val -28069"/>
              <a:gd name="adj2" fmla="val 65311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He’s the boy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 walk to school with.</a:t>
            </a:r>
          </a:p>
        </p:txBody>
      </p:sp>
      <p:sp>
        <p:nvSpPr>
          <p:cNvPr id="27" name="Rounded Rectangular Callout 31">
            <a:extLst>
              <a:ext uri="{FF2B5EF4-FFF2-40B4-BE49-F238E27FC236}">
                <a16:creationId xmlns:a16="http://schemas.microsoft.com/office/drawing/2014/main" id="{372771C4-469D-4748-A5F3-74547AF82041}"/>
              </a:ext>
            </a:extLst>
          </p:cNvPr>
          <p:cNvSpPr/>
          <p:nvPr/>
        </p:nvSpPr>
        <p:spPr>
          <a:xfrm>
            <a:off x="401075" y="3572888"/>
            <a:ext cx="2032636" cy="1247191"/>
          </a:xfrm>
          <a:prstGeom prst="wedgeRoundRectCallout">
            <a:avLst>
              <a:gd name="adj1" fmla="val -28069"/>
              <a:gd name="adj2" fmla="val 65288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the restaurant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where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 had my birthday party.</a:t>
            </a:r>
          </a:p>
        </p:txBody>
      </p:sp>
      <p:sp>
        <p:nvSpPr>
          <p:cNvPr id="28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5651983" y="4024615"/>
            <a:ext cx="1743597" cy="921863"/>
          </a:xfrm>
          <a:prstGeom prst="wedgeRoundRectCallout">
            <a:avLst>
              <a:gd name="adj1" fmla="val -27778"/>
              <a:gd name="adj2" fmla="val 81684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the dog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whose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owner is sitting over there.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84CE946-9414-4DDE-A0A3-4B6468942A7B}"/>
              </a:ext>
            </a:extLst>
          </p:cNvPr>
          <p:cNvSpPr/>
          <p:nvPr/>
        </p:nvSpPr>
        <p:spPr>
          <a:xfrm>
            <a:off x="9439491" y="1909032"/>
            <a:ext cx="9871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who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3932195B-EFA4-4AE3-9590-2A4C086E2288}"/>
              </a:ext>
            </a:extLst>
          </p:cNvPr>
          <p:cNvSpPr/>
          <p:nvPr/>
        </p:nvSpPr>
        <p:spPr>
          <a:xfrm>
            <a:off x="9352222" y="2340436"/>
            <a:ext cx="9871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Open Sans" charset="0"/>
              </a:rPr>
              <a:t>which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09E30158-A260-48DF-90C6-6FE9477E47FB}"/>
              </a:ext>
            </a:extLst>
          </p:cNvPr>
          <p:cNvSpPr/>
          <p:nvPr/>
        </p:nvSpPr>
        <p:spPr>
          <a:xfrm>
            <a:off x="9394918" y="2772668"/>
            <a:ext cx="9871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where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C28A3932-AE77-4E7A-B8F5-8F4C79450ED3}"/>
              </a:ext>
            </a:extLst>
          </p:cNvPr>
          <p:cNvSpPr/>
          <p:nvPr/>
        </p:nvSpPr>
        <p:spPr>
          <a:xfrm>
            <a:off x="9394917" y="3172778"/>
            <a:ext cx="12701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whose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24" name="Picture 22">
            <a:extLst>
              <a:ext uri="{FF2B5EF4-FFF2-40B4-BE49-F238E27FC236}">
                <a16:creationId xmlns:a16="http://schemas.microsoft.com/office/drawing/2014/main" id="{F8FAB147-9660-4BCE-854E-5C4E86ECD6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75" y="1932884"/>
            <a:ext cx="1239894" cy="1239894"/>
          </a:xfrm>
          <a:prstGeom prst="rect">
            <a:avLst/>
          </a:prstGeom>
        </p:spPr>
      </p:pic>
      <p:sp>
        <p:nvSpPr>
          <p:cNvPr id="22" name="Google Shape;65;p15">
            <a:extLst>
              <a:ext uri="{FF2B5EF4-FFF2-40B4-BE49-F238E27FC236}">
                <a16:creationId xmlns:a16="http://schemas.microsoft.com/office/drawing/2014/main" id="{A1B8EDE4-E11A-4907-B590-6F7DC982DC5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74834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1" grpId="0" animBg="1"/>
      <p:bldP spid="26" grpId="0" animBg="1"/>
      <p:bldP spid="27" grpId="0" animBg="1"/>
      <p:bldP spid="28" grpId="0" animBg="1"/>
      <p:bldP spid="4" grpId="0"/>
      <p:bldP spid="29" grpId="0"/>
      <p:bldP spid="30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3115"/>
            <a:ext cx="1107083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What about relative pronouns?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838048"/>
            <a:ext cx="10634741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Relative pronouns connect the relative clause to the rest of the sentence. We use different relative pronouns depending what we are describing.</a:t>
            </a:r>
            <a:endParaRPr lang="en-US"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4" name="Table 50">
            <a:extLst>
              <a:ext uri="{FF2B5EF4-FFF2-40B4-BE49-F238E27FC236}">
                <a16:creationId xmlns:a16="http://schemas.microsoft.com/office/drawing/2014/main" id="{6C5DFC15-26E2-4B80-ACD5-8B334C1125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548260"/>
              </p:ext>
            </p:extLst>
          </p:nvPr>
        </p:nvGraphicFramePr>
        <p:xfrm>
          <a:off x="535930" y="2687478"/>
          <a:ext cx="6397570" cy="175877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198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8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969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people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who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69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things/animals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which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306409"/>
                  </a:ext>
                </a:extLst>
              </a:tr>
              <a:tr h="43969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places</a:t>
                      </a:r>
                    </a:p>
                  </a:txBody>
                  <a:tcPr anchor="ctr"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where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2687214"/>
                  </a:ext>
                </a:extLst>
              </a:tr>
              <a:tr h="43969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possession</a:t>
                      </a:r>
                    </a:p>
                  </a:txBody>
                  <a:tcPr anchor="ctr"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whose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094483"/>
                  </a:ext>
                </a:extLst>
              </a:tr>
            </a:tbl>
          </a:graphicData>
        </a:graphic>
      </p:graphicFrame>
      <p:sp>
        <p:nvSpPr>
          <p:cNvPr id="21" name="Rounded Rectangular Callout 28">
            <a:extLst>
              <a:ext uri="{FF2B5EF4-FFF2-40B4-BE49-F238E27FC236}">
                <a16:creationId xmlns:a16="http://schemas.microsoft.com/office/drawing/2014/main" id="{893CED8E-0015-420E-BF68-DD5C017108C2}"/>
              </a:ext>
            </a:extLst>
          </p:cNvPr>
          <p:cNvSpPr/>
          <p:nvPr/>
        </p:nvSpPr>
        <p:spPr>
          <a:xfrm>
            <a:off x="6984507" y="1622378"/>
            <a:ext cx="2238083" cy="733799"/>
          </a:xfrm>
          <a:prstGeom prst="wedgeRoundRectCallout">
            <a:avLst>
              <a:gd name="adj1" fmla="val 56701"/>
              <a:gd name="adj2" fmla="val 38062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read a wonderful book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was set in New York.</a:t>
            </a:r>
          </a:p>
        </p:txBody>
      </p:sp>
      <p:sp>
        <p:nvSpPr>
          <p:cNvPr id="26" name="Rounded Rectangular Callout 30">
            <a:extLst>
              <a:ext uri="{FF2B5EF4-FFF2-40B4-BE49-F238E27FC236}">
                <a16:creationId xmlns:a16="http://schemas.microsoft.com/office/drawing/2014/main" id="{6ED93D4A-C01B-4888-8661-E2E37BC5A5C7}"/>
              </a:ext>
            </a:extLst>
          </p:cNvPr>
          <p:cNvSpPr/>
          <p:nvPr/>
        </p:nvSpPr>
        <p:spPr>
          <a:xfrm>
            <a:off x="2494808" y="1532909"/>
            <a:ext cx="2032636" cy="733799"/>
          </a:xfrm>
          <a:prstGeom prst="wedgeRoundRectCallout">
            <a:avLst>
              <a:gd name="adj1" fmla="val -28069"/>
              <a:gd name="adj2" fmla="val 65311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He’s the boy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 walk to school with.</a:t>
            </a:r>
          </a:p>
        </p:txBody>
      </p:sp>
      <p:sp>
        <p:nvSpPr>
          <p:cNvPr id="27" name="Rounded Rectangular Callout 31">
            <a:extLst>
              <a:ext uri="{FF2B5EF4-FFF2-40B4-BE49-F238E27FC236}">
                <a16:creationId xmlns:a16="http://schemas.microsoft.com/office/drawing/2014/main" id="{372771C4-469D-4748-A5F3-74547AF82041}"/>
              </a:ext>
            </a:extLst>
          </p:cNvPr>
          <p:cNvSpPr/>
          <p:nvPr/>
        </p:nvSpPr>
        <p:spPr>
          <a:xfrm>
            <a:off x="249774" y="1558058"/>
            <a:ext cx="2032636" cy="921863"/>
          </a:xfrm>
          <a:prstGeom prst="wedgeRoundRectCallout">
            <a:avLst>
              <a:gd name="adj1" fmla="val -28069"/>
              <a:gd name="adj2" fmla="val 65288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the restaurant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where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 had my birthday party.</a:t>
            </a:r>
          </a:p>
        </p:txBody>
      </p:sp>
      <p:sp>
        <p:nvSpPr>
          <p:cNvPr id="28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4689916" y="1467311"/>
            <a:ext cx="1743597" cy="921863"/>
          </a:xfrm>
          <a:prstGeom prst="wedgeRoundRectCallout">
            <a:avLst>
              <a:gd name="adj1" fmla="val -56824"/>
              <a:gd name="adj2" fmla="val 374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the dog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whose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owner is sitting over there.</a:t>
            </a:r>
          </a:p>
        </p:txBody>
      </p:sp>
      <p:sp>
        <p:nvSpPr>
          <p:cNvPr id="25" name="Rounded Rectangular Callout 27">
            <a:extLst>
              <a:ext uri="{FF2B5EF4-FFF2-40B4-BE49-F238E27FC236}">
                <a16:creationId xmlns:a16="http://schemas.microsoft.com/office/drawing/2014/main" id="{759C89CA-A65F-4ECF-A9EC-257E1215FA11}"/>
              </a:ext>
            </a:extLst>
          </p:cNvPr>
          <p:cNvSpPr/>
          <p:nvPr/>
        </p:nvSpPr>
        <p:spPr>
          <a:xfrm>
            <a:off x="7183735" y="2493234"/>
            <a:ext cx="4742199" cy="921863"/>
          </a:xfrm>
          <a:prstGeom prst="wedgeRoundRectCallout">
            <a:avLst>
              <a:gd name="adj1" fmla="val 52719"/>
              <a:gd name="adj2" fmla="val -3699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defining relative clauses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we can also use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that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instead of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who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which. </a:t>
            </a:r>
            <a:endParaRPr lang="en-US" sz="1600" b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3" name="Arc 77">
            <a:extLst>
              <a:ext uri="{FF2B5EF4-FFF2-40B4-BE49-F238E27FC236}">
                <a16:creationId xmlns:a16="http://schemas.microsoft.com/office/drawing/2014/main" id="{8A149D0F-8A3F-4903-8542-190210D6BE45}"/>
              </a:ext>
            </a:extLst>
          </p:cNvPr>
          <p:cNvSpPr/>
          <p:nvPr/>
        </p:nvSpPr>
        <p:spPr>
          <a:xfrm rot="5157138" flipV="1">
            <a:off x="5396786" y="2636310"/>
            <a:ext cx="2089380" cy="2725736"/>
          </a:xfrm>
          <a:prstGeom prst="arc">
            <a:avLst>
              <a:gd name="adj1" fmla="val 7904317"/>
              <a:gd name="adj2" fmla="val 1290348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Rounded Rectangular Callout 30">
            <a:extLst>
              <a:ext uri="{FF2B5EF4-FFF2-40B4-BE49-F238E27FC236}">
                <a16:creationId xmlns:a16="http://schemas.microsoft.com/office/drawing/2014/main" id="{E1A0D18A-381E-4AE6-A4C0-5D29700FC9FC}"/>
              </a:ext>
            </a:extLst>
          </p:cNvPr>
          <p:cNvSpPr/>
          <p:nvPr/>
        </p:nvSpPr>
        <p:spPr>
          <a:xfrm>
            <a:off x="104280" y="4610614"/>
            <a:ext cx="4416840" cy="1037622"/>
          </a:xfrm>
          <a:prstGeom prst="wedgeRoundRectCallout">
            <a:avLst>
              <a:gd name="adj1" fmla="val 41752"/>
              <a:gd name="adj2" fmla="val -58540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He’s the boy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 walk to school with.</a:t>
            </a: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He’s the boy I walk to school with.</a:t>
            </a:r>
          </a:p>
        </p:txBody>
      </p:sp>
      <p:sp>
        <p:nvSpPr>
          <p:cNvPr id="36" name="Rounded Rectangular Callout 27">
            <a:extLst>
              <a:ext uri="{FF2B5EF4-FFF2-40B4-BE49-F238E27FC236}">
                <a16:creationId xmlns:a16="http://schemas.microsoft.com/office/drawing/2014/main" id="{BE003B88-7A7A-4852-9AF0-18519D21DA61}"/>
              </a:ext>
            </a:extLst>
          </p:cNvPr>
          <p:cNvSpPr/>
          <p:nvPr/>
        </p:nvSpPr>
        <p:spPr>
          <a:xfrm>
            <a:off x="4591253" y="4974789"/>
            <a:ext cx="3443397" cy="898332"/>
          </a:xfrm>
          <a:prstGeom prst="wedgeRoundRectCallout">
            <a:avLst>
              <a:gd name="adj1" fmla="val 41688"/>
              <a:gd name="adj2" fmla="val -6204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boy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the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object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of the clause here, so it </a:t>
            </a:r>
            <a:r>
              <a:rPr lang="en-US" sz="1600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can be omitted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: </a:t>
            </a:r>
          </a:p>
          <a:p>
            <a:pPr lvl="0" algn="ctr">
              <a:buSzPct val="25000"/>
            </a:pP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walk to school with the boy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46B38DF-EA5E-478C-B374-B0C62B4D9739}"/>
              </a:ext>
            </a:extLst>
          </p:cNvPr>
          <p:cNvSpPr/>
          <p:nvPr/>
        </p:nvSpPr>
        <p:spPr>
          <a:xfrm>
            <a:off x="4752426" y="5960228"/>
            <a:ext cx="8132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subject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68587115-5512-448C-BEC6-18A0B926D23D}"/>
              </a:ext>
            </a:extLst>
          </p:cNvPr>
          <p:cNvSpPr/>
          <p:nvPr/>
        </p:nvSpPr>
        <p:spPr>
          <a:xfrm>
            <a:off x="7155102" y="5916382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object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8" name="Arc 77">
            <a:extLst>
              <a:ext uri="{FF2B5EF4-FFF2-40B4-BE49-F238E27FC236}">
                <a16:creationId xmlns:a16="http://schemas.microsoft.com/office/drawing/2014/main" id="{F624608E-0FE3-4D6E-9076-082C395DF780}"/>
              </a:ext>
            </a:extLst>
          </p:cNvPr>
          <p:cNvSpPr/>
          <p:nvPr/>
        </p:nvSpPr>
        <p:spPr>
          <a:xfrm rot="11635368" flipV="1">
            <a:off x="2983262" y="4905138"/>
            <a:ext cx="2089380" cy="2725736"/>
          </a:xfrm>
          <a:prstGeom prst="arc">
            <a:avLst>
              <a:gd name="adj1" fmla="val 12490486"/>
              <a:gd name="adj2" fmla="val 1302222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9" name="Arc 77">
            <a:extLst>
              <a:ext uri="{FF2B5EF4-FFF2-40B4-BE49-F238E27FC236}">
                <a16:creationId xmlns:a16="http://schemas.microsoft.com/office/drawing/2014/main" id="{48F5CAEC-2C70-4258-9D8D-243456E17FD7}"/>
              </a:ext>
            </a:extLst>
          </p:cNvPr>
          <p:cNvSpPr/>
          <p:nvPr/>
        </p:nvSpPr>
        <p:spPr>
          <a:xfrm rot="11635368" flipV="1">
            <a:off x="5361832" y="4834797"/>
            <a:ext cx="2089380" cy="2725736"/>
          </a:xfrm>
          <a:prstGeom prst="arc">
            <a:avLst>
              <a:gd name="adj1" fmla="val 12490486"/>
              <a:gd name="adj2" fmla="val 1302222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1" name="Rounded Rectangular Callout 28">
            <a:extLst>
              <a:ext uri="{FF2B5EF4-FFF2-40B4-BE49-F238E27FC236}">
                <a16:creationId xmlns:a16="http://schemas.microsoft.com/office/drawing/2014/main" id="{D33CC578-FC92-4A82-B44E-0B721C430D00}"/>
              </a:ext>
            </a:extLst>
          </p:cNvPr>
          <p:cNvSpPr/>
          <p:nvPr/>
        </p:nvSpPr>
        <p:spPr>
          <a:xfrm>
            <a:off x="8100420" y="4761216"/>
            <a:ext cx="3987299" cy="733799"/>
          </a:xfrm>
          <a:prstGeom prst="wedgeRoundRectCallout">
            <a:avLst>
              <a:gd name="adj1" fmla="val 28759"/>
              <a:gd name="adj2" fmla="val -59710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read a book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was set in NYC.</a:t>
            </a: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read a book was set in NYC.</a:t>
            </a:r>
          </a:p>
        </p:txBody>
      </p:sp>
      <p:sp>
        <p:nvSpPr>
          <p:cNvPr id="43" name="Rounded Rectangular Callout 27">
            <a:extLst>
              <a:ext uri="{FF2B5EF4-FFF2-40B4-BE49-F238E27FC236}">
                <a16:creationId xmlns:a16="http://schemas.microsoft.com/office/drawing/2014/main" id="{6C9D563A-CE32-4B6C-89A7-385F891285C8}"/>
              </a:ext>
            </a:extLst>
          </p:cNvPr>
          <p:cNvSpPr/>
          <p:nvPr/>
        </p:nvSpPr>
        <p:spPr>
          <a:xfrm>
            <a:off x="8090982" y="5604406"/>
            <a:ext cx="3724785" cy="898332"/>
          </a:xfrm>
          <a:prstGeom prst="wedgeRoundRectCallout">
            <a:avLst>
              <a:gd name="adj1" fmla="val 53536"/>
              <a:gd name="adj2" fmla="val -41688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book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the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subject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of the clause here, so it </a:t>
            </a:r>
            <a:r>
              <a:rPr lang="en-US" sz="1600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can’t be omitted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: </a:t>
            </a:r>
          </a:p>
          <a:p>
            <a:pPr lvl="0" algn="ctr">
              <a:buSzPct val="25000"/>
            </a:pP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book was set in NYC.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FDAEBD9C-D231-4327-87E4-35DE94712E7C}"/>
              </a:ext>
            </a:extLst>
          </p:cNvPr>
          <p:cNvSpPr/>
          <p:nvPr/>
        </p:nvSpPr>
        <p:spPr>
          <a:xfrm>
            <a:off x="8985054" y="6520397"/>
            <a:ext cx="8132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subject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5" name="Arc 77">
            <a:extLst>
              <a:ext uri="{FF2B5EF4-FFF2-40B4-BE49-F238E27FC236}">
                <a16:creationId xmlns:a16="http://schemas.microsoft.com/office/drawing/2014/main" id="{E1343F23-5D9C-409E-A995-9D46D261C832}"/>
              </a:ext>
            </a:extLst>
          </p:cNvPr>
          <p:cNvSpPr/>
          <p:nvPr/>
        </p:nvSpPr>
        <p:spPr>
          <a:xfrm rot="11635368" flipV="1">
            <a:off x="7281741" y="5465307"/>
            <a:ext cx="2089380" cy="2725736"/>
          </a:xfrm>
          <a:prstGeom prst="arc">
            <a:avLst>
              <a:gd name="adj1" fmla="val 12490486"/>
              <a:gd name="adj2" fmla="val 1302222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B8BFD9F5-AFBC-4906-A59B-8800CDAB4A5D}"/>
              </a:ext>
            </a:extLst>
          </p:cNvPr>
          <p:cNvSpPr/>
          <p:nvPr/>
        </p:nvSpPr>
        <p:spPr>
          <a:xfrm>
            <a:off x="5587128" y="5958797"/>
            <a:ext cx="5639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7" name="Arc 77">
            <a:extLst>
              <a:ext uri="{FF2B5EF4-FFF2-40B4-BE49-F238E27FC236}">
                <a16:creationId xmlns:a16="http://schemas.microsoft.com/office/drawing/2014/main" id="{83563718-953F-4CE2-89C1-EE17654CBE1A}"/>
              </a:ext>
            </a:extLst>
          </p:cNvPr>
          <p:cNvSpPr/>
          <p:nvPr/>
        </p:nvSpPr>
        <p:spPr>
          <a:xfrm rot="10476432" flipV="1">
            <a:off x="3565406" y="5288767"/>
            <a:ext cx="2245841" cy="2725736"/>
          </a:xfrm>
          <a:prstGeom prst="arc">
            <a:avLst>
              <a:gd name="adj1" fmla="val 12470067"/>
              <a:gd name="adj2" fmla="val 1324013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FE987DA0-9F7C-4B90-8D11-D788261A0DCF}"/>
              </a:ext>
            </a:extLst>
          </p:cNvPr>
          <p:cNvSpPr/>
          <p:nvPr/>
        </p:nvSpPr>
        <p:spPr>
          <a:xfrm>
            <a:off x="9878885" y="6520397"/>
            <a:ext cx="5639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9" name="Arc 77">
            <a:extLst>
              <a:ext uri="{FF2B5EF4-FFF2-40B4-BE49-F238E27FC236}">
                <a16:creationId xmlns:a16="http://schemas.microsoft.com/office/drawing/2014/main" id="{5DAE93D5-4214-462A-925F-BE9813C73FB0}"/>
              </a:ext>
            </a:extLst>
          </p:cNvPr>
          <p:cNvSpPr/>
          <p:nvPr/>
        </p:nvSpPr>
        <p:spPr>
          <a:xfrm rot="11635368" flipV="1">
            <a:off x="8175572" y="5465307"/>
            <a:ext cx="2089380" cy="2725736"/>
          </a:xfrm>
          <a:prstGeom prst="arc">
            <a:avLst>
              <a:gd name="adj1" fmla="val 12490486"/>
              <a:gd name="adj2" fmla="val 1302222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0" name="Rounded Rectangular Callout 27">
            <a:extLst>
              <a:ext uri="{FF2B5EF4-FFF2-40B4-BE49-F238E27FC236}">
                <a16:creationId xmlns:a16="http://schemas.microsoft.com/office/drawing/2014/main" id="{B0098BD5-107A-4F6F-BD06-0017C0D473AA}"/>
              </a:ext>
            </a:extLst>
          </p:cNvPr>
          <p:cNvSpPr/>
          <p:nvPr/>
        </p:nvSpPr>
        <p:spPr>
          <a:xfrm>
            <a:off x="7135905" y="3531667"/>
            <a:ext cx="4742199" cy="1129114"/>
          </a:xfrm>
          <a:prstGeom prst="wedgeRoundRectCallout">
            <a:avLst>
              <a:gd name="adj1" fmla="val 52719"/>
              <a:gd name="adj2" fmla="val -3699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defining relative clauses,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we can omit the relative pronouns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who, which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that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when the relative pronoun is the </a:t>
            </a:r>
            <a:r>
              <a:rPr lang="en-US" sz="1600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object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of the clause, not the </a:t>
            </a:r>
            <a:r>
              <a:rPr lang="en-US" sz="1600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subject.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Look…</a:t>
            </a:r>
            <a:endParaRPr lang="en-US" sz="1600" b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42" name="Picture 22">
            <a:extLst>
              <a:ext uri="{FF2B5EF4-FFF2-40B4-BE49-F238E27FC236}">
                <a16:creationId xmlns:a16="http://schemas.microsoft.com/office/drawing/2014/main" id="{5F801E5C-780F-40B2-9B79-AF6D388B6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2031" y="1153479"/>
            <a:ext cx="1091427" cy="1091427"/>
          </a:xfrm>
          <a:prstGeom prst="rect">
            <a:avLst/>
          </a:prstGeom>
        </p:spPr>
      </p:pic>
      <p:sp>
        <p:nvSpPr>
          <p:cNvPr id="50" name="Rounded Rectangular Callout 27">
            <a:extLst>
              <a:ext uri="{FF2B5EF4-FFF2-40B4-BE49-F238E27FC236}">
                <a16:creationId xmlns:a16="http://schemas.microsoft.com/office/drawing/2014/main" id="{50144CE9-92D6-468F-AA7D-D2BD450F0EC6}"/>
              </a:ext>
            </a:extLst>
          </p:cNvPr>
          <p:cNvSpPr/>
          <p:nvPr/>
        </p:nvSpPr>
        <p:spPr>
          <a:xfrm>
            <a:off x="482806" y="5751151"/>
            <a:ext cx="3328211" cy="570129"/>
          </a:xfrm>
          <a:prstGeom prst="wedgeRoundRectCallout">
            <a:avLst>
              <a:gd name="adj1" fmla="val 41688"/>
              <a:gd name="adj2" fmla="val -6204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never make relative pronouns plural, e.g. </a:t>
            </a:r>
            <a:r>
              <a:rPr lang="en-US" sz="1600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whos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</a:t>
            </a:r>
            <a:r>
              <a:rPr lang="en-US" sz="1600" i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whiches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pic>
        <p:nvPicPr>
          <p:cNvPr id="3" name="Graphic 2" descr="Checkmark">
            <a:extLst>
              <a:ext uri="{FF2B5EF4-FFF2-40B4-BE49-F238E27FC236}">
                <a16:creationId xmlns:a16="http://schemas.microsoft.com/office/drawing/2014/main" id="{5C6A9654-F206-4538-A9A3-E2C81EE462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53913" y="4729052"/>
            <a:ext cx="362623" cy="362623"/>
          </a:xfrm>
          <a:prstGeom prst="rect">
            <a:avLst/>
          </a:prstGeom>
        </p:spPr>
      </p:pic>
      <p:pic>
        <p:nvPicPr>
          <p:cNvPr id="52" name="Graphic 51" descr="Checkmark">
            <a:extLst>
              <a:ext uri="{FF2B5EF4-FFF2-40B4-BE49-F238E27FC236}">
                <a16:creationId xmlns:a16="http://schemas.microsoft.com/office/drawing/2014/main" id="{6041FD98-49EF-4E01-BA60-44EA23EB95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11126" y="5155759"/>
            <a:ext cx="362623" cy="362623"/>
          </a:xfrm>
          <a:prstGeom prst="rect">
            <a:avLst/>
          </a:prstGeom>
        </p:spPr>
      </p:pic>
      <p:pic>
        <p:nvPicPr>
          <p:cNvPr id="53" name="Graphic 52" descr="Checkmark">
            <a:extLst>
              <a:ext uri="{FF2B5EF4-FFF2-40B4-BE49-F238E27FC236}">
                <a16:creationId xmlns:a16="http://schemas.microsoft.com/office/drawing/2014/main" id="{3CFC9D25-36FB-40F2-AE79-6564C0903D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634455" y="4793136"/>
            <a:ext cx="362623" cy="362623"/>
          </a:xfrm>
          <a:prstGeom prst="rect">
            <a:avLst/>
          </a:prstGeom>
        </p:spPr>
      </p:pic>
      <p:pic>
        <p:nvPicPr>
          <p:cNvPr id="5" name="Graphic 4" descr="Close">
            <a:extLst>
              <a:ext uri="{FF2B5EF4-FFF2-40B4-BE49-F238E27FC236}">
                <a16:creationId xmlns:a16="http://schemas.microsoft.com/office/drawing/2014/main" id="{4759D073-51B5-40A4-B131-A557B09CA5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19053" y="5955380"/>
            <a:ext cx="362623" cy="362623"/>
          </a:xfrm>
          <a:prstGeom prst="rect">
            <a:avLst/>
          </a:prstGeom>
        </p:spPr>
      </p:pic>
      <p:pic>
        <p:nvPicPr>
          <p:cNvPr id="54" name="Graphic 53" descr="Close">
            <a:extLst>
              <a:ext uri="{FF2B5EF4-FFF2-40B4-BE49-F238E27FC236}">
                <a16:creationId xmlns:a16="http://schemas.microsoft.com/office/drawing/2014/main" id="{8745B21C-8D9E-463C-B40A-BB64B4B21E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62329" y="5170022"/>
            <a:ext cx="362623" cy="362623"/>
          </a:xfrm>
          <a:prstGeom prst="rect">
            <a:avLst/>
          </a:prstGeom>
        </p:spPr>
      </p:pic>
      <p:sp>
        <p:nvSpPr>
          <p:cNvPr id="51" name="Google Shape;65;p15">
            <a:extLst>
              <a:ext uri="{FF2B5EF4-FFF2-40B4-BE49-F238E27FC236}">
                <a16:creationId xmlns:a16="http://schemas.microsoft.com/office/drawing/2014/main" id="{0A4D50CF-06BD-42F0-9405-9CB1272F463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938429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3" grpId="0" animBg="1"/>
      <p:bldP spid="35" grpId="0" animBg="1"/>
      <p:bldP spid="36" grpId="0" animBg="1"/>
      <p:bldP spid="8" grpId="0"/>
      <p:bldP spid="37" grpId="0"/>
      <p:bldP spid="38" grpId="0" animBg="1"/>
      <p:bldP spid="39" grpId="0" animBg="1"/>
      <p:bldP spid="41" grpId="0" animBg="1"/>
      <p:bldP spid="43" grpId="0" animBg="1"/>
      <p:bldP spid="44" grpId="0"/>
      <p:bldP spid="45" grpId="0" animBg="1"/>
      <p:bldP spid="46" grpId="0"/>
      <p:bldP spid="47" grpId="0" animBg="1"/>
      <p:bldP spid="48" grpId="0"/>
      <p:bldP spid="49" grpId="0" animBg="1"/>
      <p:bldP spid="40" grpId="0" animBg="1"/>
      <p:bldP spid="5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2" y="1277352"/>
            <a:ext cx="1142996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She’s the girl which I saw at the concert last month.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That’s the bike my parents have bought me for my birthday.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That’s the car was in the police chase last week in the town centre.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That’s the dog who owner works in the shop next to our house. I think it’s lost!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Do you want a telephone that has a good camera?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Those are the sweets </a:t>
            </a:r>
            <a:r>
              <a:rPr lang="en-GB" sz="1600" dirty="0" err="1"/>
              <a:t>whiches</a:t>
            </a:r>
            <a:r>
              <a:rPr lang="en-GB" sz="1600" dirty="0"/>
              <a:t> we got for the class party.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s-MX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lang="en-US" sz="2000" b="1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ind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and correct the errors in these sentences.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D68A2C8-EB69-4F8F-8613-F2030E857AE7}"/>
              </a:ext>
            </a:extLst>
          </p:cNvPr>
          <p:cNvSpPr/>
          <p:nvPr/>
        </p:nvSpPr>
        <p:spPr>
          <a:xfrm>
            <a:off x="1977238" y="1253007"/>
            <a:ext cx="10294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who/that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92" name="Entrada de lápiz 291">
                <a:extLst>
                  <a:ext uri="{FF2B5EF4-FFF2-40B4-BE49-F238E27FC236}">
                    <a16:creationId xmlns:a16="http://schemas.microsoft.com/office/drawing/2014/main" id="{19EA18BE-83EE-4D82-B22E-22D87C2A703C}"/>
                  </a:ext>
                </a:extLst>
              </p14:cNvPr>
              <p14:cNvContentPartPr/>
              <p14:nvPr/>
            </p14:nvContentPartPr>
            <p14:xfrm>
              <a:off x="2742571" y="1036940"/>
              <a:ext cx="360" cy="360"/>
            </p14:xfrm>
          </p:contentPart>
        </mc:Choice>
        <mc:Fallback xmlns="">
          <p:pic>
            <p:nvPicPr>
              <p:cNvPr id="292" name="Entrada de lápiz 291">
                <a:extLst>
                  <a:ext uri="{FF2B5EF4-FFF2-40B4-BE49-F238E27FC236}">
                    <a16:creationId xmlns:a16="http://schemas.microsoft.com/office/drawing/2014/main" id="{19EA18BE-83EE-4D82-B22E-22D87C2A703C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724931" y="1019300"/>
                <a:ext cx="36000" cy="36000"/>
              </a:xfrm>
              <a:prstGeom prst="rect">
                <a:avLst/>
              </a:prstGeom>
            </p:spPr>
          </p:pic>
        </mc:Fallback>
      </mc:AlternateContent>
      <p:sp>
        <p:nvSpPr>
          <p:cNvPr id="39" name="Rectángulo 38">
            <a:extLst>
              <a:ext uri="{FF2B5EF4-FFF2-40B4-BE49-F238E27FC236}">
                <a16:creationId xmlns:a16="http://schemas.microsoft.com/office/drawing/2014/main" id="{A311A5D8-FE8E-4995-A719-64602643D93D}"/>
              </a:ext>
            </a:extLst>
          </p:cNvPr>
          <p:cNvSpPr/>
          <p:nvPr/>
        </p:nvSpPr>
        <p:spPr>
          <a:xfrm>
            <a:off x="1675526" y="2781337"/>
            <a:ext cx="12009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which/that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C71F0566-5442-455F-9705-6BE6A3A0CEF2}"/>
              </a:ext>
            </a:extLst>
          </p:cNvPr>
          <p:cNvSpPr/>
          <p:nvPr/>
        </p:nvSpPr>
        <p:spPr>
          <a:xfrm>
            <a:off x="2176026" y="3509087"/>
            <a:ext cx="8226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whose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3981F798-DF9E-4F47-A027-F67084347716}"/>
              </a:ext>
            </a:extLst>
          </p:cNvPr>
          <p:cNvSpPr/>
          <p:nvPr/>
        </p:nvSpPr>
        <p:spPr>
          <a:xfrm>
            <a:off x="2742571" y="4905290"/>
            <a:ext cx="12009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which/that</a:t>
            </a:r>
          </a:p>
        </p:txBody>
      </p:sp>
      <p:pic>
        <p:nvPicPr>
          <p:cNvPr id="12" name="Graphic 11" descr="Arrow: Clockwise curve">
            <a:extLst>
              <a:ext uri="{FF2B5EF4-FFF2-40B4-BE49-F238E27FC236}">
                <a16:creationId xmlns:a16="http://schemas.microsoft.com/office/drawing/2014/main" id="{BC05A814-E041-4BF9-8BD4-E02FB3A4557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078148" y="3218937"/>
            <a:ext cx="298782" cy="29878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A08744F-1CE2-4C71-A7AA-CE8258BA68FF}"/>
              </a:ext>
            </a:extLst>
          </p:cNvPr>
          <p:cNvCxnSpPr/>
          <p:nvPr/>
        </p:nvCxnSpPr>
        <p:spPr>
          <a:xfrm flipV="1">
            <a:off x="2164411" y="1615328"/>
            <a:ext cx="578160" cy="191940"/>
          </a:xfrm>
          <a:prstGeom prst="line">
            <a:avLst/>
          </a:prstGeom>
          <a:ln w="5715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16B7AB7-4026-4E85-BB73-58135524FEDC}"/>
              </a:ext>
            </a:extLst>
          </p:cNvPr>
          <p:cNvCxnSpPr>
            <a:cxnSpLocks/>
          </p:cNvCxnSpPr>
          <p:nvPr/>
        </p:nvCxnSpPr>
        <p:spPr>
          <a:xfrm flipV="1">
            <a:off x="2276011" y="3835385"/>
            <a:ext cx="365339" cy="135287"/>
          </a:xfrm>
          <a:prstGeom prst="line">
            <a:avLst/>
          </a:prstGeom>
          <a:ln w="5715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E690322-DA11-43CC-BC43-4FC9E76C2F94}"/>
              </a:ext>
            </a:extLst>
          </p:cNvPr>
          <p:cNvCxnSpPr/>
          <p:nvPr/>
        </p:nvCxnSpPr>
        <p:spPr>
          <a:xfrm flipV="1">
            <a:off x="3006687" y="5267584"/>
            <a:ext cx="578160" cy="191940"/>
          </a:xfrm>
          <a:prstGeom prst="line">
            <a:avLst/>
          </a:prstGeom>
          <a:ln w="5715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18" name="Graphic 17" descr="Checkmark">
            <a:extLst>
              <a:ext uri="{FF2B5EF4-FFF2-40B4-BE49-F238E27FC236}">
                <a16:creationId xmlns:a16="http://schemas.microsoft.com/office/drawing/2014/main" id="{73889395-C5D7-4A3B-B42F-FC1E3F30B84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460936" y="1957613"/>
            <a:ext cx="742928" cy="742928"/>
          </a:xfrm>
          <a:prstGeom prst="rect">
            <a:avLst/>
          </a:prstGeom>
        </p:spPr>
      </p:pic>
      <p:pic>
        <p:nvPicPr>
          <p:cNvPr id="33" name="Graphic 32" descr="Checkmark">
            <a:extLst>
              <a:ext uri="{FF2B5EF4-FFF2-40B4-BE49-F238E27FC236}">
                <a16:creationId xmlns:a16="http://schemas.microsoft.com/office/drawing/2014/main" id="{37381F5B-FAB4-4815-B297-4946147DDB9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544183" y="4238646"/>
            <a:ext cx="742928" cy="742928"/>
          </a:xfrm>
          <a:prstGeom prst="rect">
            <a:avLst/>
          </a:prstGeom>
        </p:spPr>
      </p:pic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E922ECAB-F670-4C9B-B07C-0EBC10DF36D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9" grpId="0"/>
      <p:bldP spid="40" grpId="1"/>
      <p:bldP spid="4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81BBEE0-534F-47A1-A4C9-CE3F6B29FE7A}"/>
              </a:ext>
            </a:extLst>
          </p:cNvPr>
          <p:cNvSpPr/>
          <p:nvPr/>
        </p:nvSpPr>
        <p:spPr>
          <a:xfrm>
            <a:off x="527847" y="500154"/>
            <a:ext cx="2959465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SzPct val="25000"/>
            </a:pPr>
            <a:r>
              <a:rPr lang="en-US" sz="32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Image credits</a:t>
            </a:r>
            <a:endParaRPr lang="en-US" sz="32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" name="Shape 75">
            <a:extLst>
              <a:ext uri="{FF2B5EF4-FFF2-40B4-BE49-F238E27FC236}">
                <a16:creationId xmlns:a16="http://schemas.microsoft.com/office/drawing/2014/main" id="{CE1E1606-CA9C-4A47-A0F0-C565B44EDB60}"/>
              </a:ext>
            </a:extLst>
          </p:cNvPr>
          <p:cNvSpPr txBox="1">
            <a:spLocks/>
          </p:cNvSpPr>
          <p:nvPr/>
        </p:nvSpPr>
        <p:spPr>
          <a:xfrm>
            <a:off x="527847" y="1419394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None/>
            </a:pPr>
            <a:r>
              <a:rPr lang="en-GB" i="1" dirty="0"/>
              <a:t>The publisher would like to thank the following for their kind permission to reproduce their images:</a:t>
            </a:r>
            <a:endParaRPr lang="en-GB" dirty="0"/>
          </a:p>
          <a:p>
            <a:pPr>
              <a:buNone/>
            </a:pPr>
            <a:r>
              <a:rPr lang="en-GB" b="1" dirty="0"/>
              <a:t>123RF.com:</a:t>
            </a:r>
            <a:r>
              <a:rPr lang="en-GB" dirty="0"/>
              <a:t> </a:t>
            </a:r>
            <a:r>
              <a:rPr lang="en-GB" dirty="0" err="1"/>
              <a:t>robisklp</a:t>
            </a:r>
            <a:r>
              <a:rPr lang="en-GB" dirty="0"/>
              <a:t>; </a:t>
            </a:r>
            <a:r>
              <a:rPr lang="en-GB" b="1" dirty="0"/>
              <a:t>Shutterstock.com:</a:t>
            </a:r>
            <a:r>
              <a:rPr lang="en-GB" dirty="0"/>
              <a:t> </a:t>
            </a:r>
            <a:r>
              <a:rPr lang="en-GB" dirty="0" err="1"/>
              <a:t>Gemenacom</a:t>
            </a:r>
            <a:r>
              <a:rPr lang="en-GB" dirty="0"/>
              <a:t>, </a:t>
            </a:r>
            <a:r>
              <a:rPr lang="en-GB" dirty="0" err="1"/>
              <a:t>Tarzhanova</a:t>
            </a:r>
            <a:endParaRPr lang="en-GB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Google Shape;65;p15">
            <a:extLst>
              <a:ext uri="{FF2B5EF4-FFF2-40B4-BE49-F238E27FC236}">
                <a16:creationId xmlns:a16="http://schemas.microsoft.com/office/drawing/2014/main" id="{548C555E-6060-4E5F-BB7E-FD10111DBF9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02231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8236</TotalTime>
  <Words>789</Words>
  <Application>Microsoft Office PowerPoint</Application>
  <PresentationFormat>Widescreen</PresentationFormat>
  <Paragraphs>119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Noto Sans Symbols</vt:lpstr>
      <vt:lpstr>Open Sans</vt:lpstr>
      <vt:lpstr>Playfair Display</vt:lpstr>
      <vt:lpstr>Rockwell</vt:lpstr>
      <vt:lpstr>Rokkitt</vt:lpstr>
      <vt:lpstr>Times New Roman</vt:lpstr>
      <vt:lpstr>Simple Light</vt:lpstr>
      <vt:lpstr>Pearson</vt:lpstr>
      <vt:lpstr>Grammar B1 defining relative clauses</vt:lpstr>
      <vt:lpstr>We can use defining relative clauses to describe a person, place, thing, etc. We do this to make it clear what we are referring to.</vt:lpstr>
      <vt:lpstr>Function: When do we use them?</vt:lpstr>
      <vt:lpstr>Function: When do we use them?</vt:lpstr>
      <vt:lpstr>Function: What about relative pronouns?</vt:lpstr>
      <vt:lpstr>Function: What about relative pronouns?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111</cp:revision>
  <dcterms:modified xsi:type="dcterms:W3CDTF">2019-12-05T10:22:20Z</dcterms:modified>
</cp:coreProperties>
</file>